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4" r:id="rId3"/>
    <p:sldId id="266" r:id="rId4"/>
    <p:sldId id="265" r:id="rId5"/>
    <p:sldId id="267" r:id="rId6"/>
    <p:sldId id="268" r:id="rId7"/>
    <p:sldId id="269" r:id="rId8"/>
    <p:sldId id="270" r:id="rId9"/>
    <p:sldId id="287" r:id="rId10"/>
    <p:sldId id="271" r:id="rId11"/>
    <p:sldId id="275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280" r:id="rId20"/>
    <p:sldId id="282" r:id="rId21"/>
    <p:sldId id="286" r:id="rId22"/>
    <p:sldId id="281" r:id="rId23"/>
    <p:sldId id="285" r:id="rId24"/>
    <p:sldId id="284" r:id="rId25"/>
    <p:sldId id="283" r:id="rId26"/>
    <p:sldId id="288" r:id="rId27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4090"/>
    <a:srgbClr val="CED0D1"/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77" autoAdjust="0"/>
    <p:restoredTop sz="84583" autoAdjust="0"/>
  </p:normalViewPr>
  <p:slideViewPr>
    <p:cSldViewPr>
      <p:cViewPr varScale="1">
        <p:scale>
          <a:sx n="95" d="100"/>
          <a:sy n="95" d="100"/>
        </p:scale>
        <p:origin x="160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54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62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276872"/>
            <a:ext cx="7344816" cy="144016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07504" y="45855"/>
            <a:ext cx="8928992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855"/>
            <a:ext cx="8928992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340768"/>
            <a:ext cx="885698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2348880"/>
            <a:ext cx="7344816" cy="144016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rgbClr val="174090"/>
                </a:solidFill>
              </a:rPr>
              <a:t>Безопасность пешехода</a:t>
            </a:r>
            <a:endParaRPr lang="ru-RU" sz="6000" b="1" dirty="0">
              <a:solidFill>
                <a:srgbClr val="17409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83618"/>
            <a:ext cx="3370684" cy="337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Движение организованных пеших колонн по проезжей части разрешается только </a:t>
            </a:r>
            <a:r>
              <a:rPr lang="ru-RU" sz="3000" dirty="0">
                <a:solidFill>
                  <a:srgbClr val="FF0000"/>
                </a:solidFill>
              </a:rPr>
              <a:t>по направлению движения транспортных средств </a:t>
            </a:r>
            <a:r>
              <a:rPr lang="ru-RU" sz="3000" dirty="0">
                <a:solidFill>
                  <a:srgbClr val="174090"/>
                </a:solidFill>
              </a:rPr>
              <a:t>по правой стороне не более чем по четыре человека в ряд.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4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725" y="3597106"/>
            <a:ext cx="9211680" cy="326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8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solidFill>
                  <a:srgbClr val="174090"/>
                </a:solidFill>
              </a:rPr>
              <a:t>Спереди </a:t>
            </a:r>
            <a:r>
              <a:rPr lang="ru-RU" sz="3000" dirty="0">
                <a:solidFill>
                  <a:srgbClr val="174090"/>
                </a:solidFill>
              </a:rPr>
              <a:t>и сзади колонны с левой стороны должны находиться сопровождающие с </a:t>
            </a:r>
            <a:r>
              <a:rPr lang="ru-RU" sz="3000" dirty="0">
                <a:solidFill>
                  <a:srgbClr val="FF0000"/>
                </a:solidFill>
              </a:rPr>
              <a:t>красными флажками</a:t>
            </a:r>
            <a:r>
              <a:rPr lang="ru-RU" sz="3000" dirty="0">
                <a:solidFill>
                  <a:srgbClr val="174090"/>
                </a:solidFill>
              </a:rPr>
              <a:t>, а в темное время суток и в условиях недостаточной видимости - с включенными фонарями: </a:t>
            </a:r>
            <a:r>
              <a:rPr lang="ru-RU" sz="3000" dirty="0">
                <a:solidFill>
                  <a:srgbClr val="FF0000"/>
                </a:solidFill>
              </a:rPr>
              <a:t>спереди - белого цвета, сзади - красного</a:t>
            </a:r>
            <a:r>
              <a:rPr lang="ru-RU" sz="3000" dirty="0">
                <a:solidFill>
                  <a:srgbClr val="174090"/>
                </a:solidFill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50" b="100000" l="0" r="99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9914"/>
          <a:stretch/>
        </p:blipFill>
        <p:spPr>
          <a:xfrm>
            <a:off x="1907704" y="3209120"/>
            <a:ext cx="5400600" cy="36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4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Пешеходы должны переходить дорогу по </a:t>
            </a:r>
            <a:r>
              <a:rPr lang="ru-RU" sz="3000" dirty="0">
                <a:solidFill>
                  <a:srgbClr val="FF0000"/>
                </a:solidFill>
              </a:rPr>
              <a:t>пешеходным переходам</a:t>
            </a:r>
            <a:r>
              <a:rPr lang="ru-RU" sz="3000" dirty="0">
                <a:solidFill>
                  <a:srgbClr val="174090"/>
                </a:solidFill>
              </a:rPr>
              <a:t>, </a:t>
            </a:r>
            <a:r>
              <a:rPr lang="ru-RU" sz="3000" dirty="0">
                <a:solidFill>
                  <a:srgbClr val="FF0000"/>
                </a:solidFill>
              </a:rPr>
              <a:t>подземным или надземным пешеходным переходам</a:t>
            </a:r>
            <a:r>
              <a:rPr lang="ru-RU" sz="3000" dirty="0">
                <a:solidFill>
                  <a:srgbClr val="174090"/>
                </a:solidFill>
              </a:rPr>
              <a:t>, а при их отсутствии - на перекрестках </a:t>
            </a:r>
            <a:r>
              <a:rPr lang="ru-RU" sz="3000" dirty="0">
                <a:solidFill>
                  <a:srgbClr val="FF0000"/>
                </a:solidFill>
              </a:rPr>
              <a:t>по линии тротуаров или обочин</a:t>
            </a:r>
            <a:r>
              <a:rPr lang="ru-RU" sz="3000" dirty="0">
                <a:solidFill>
                  <a:srgbClr val="174090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61361"/>
            <a:ext cx="9144000" cy="359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3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При отсутствии в зоне видимости перехода или перекрестка разрешается переходить дорогу </a:t>
            </a:r>
            <a:r>
              <a:rPr lang="ru-RU" sz="3000" dirty="0">
                <a:solidFill>
                  <a:srgbClr val="FF0000"/>
                </a:solidFill>
              </a:rPr>
              <a:t>под прямым углом к краю проезжей части </a:t>
            </a:r>
            <a:r>
              <a:rPr lang="ru-RU" sz="3000" dirty="0">
                <a:solidFill>
                  <a:srgbClr val="174090"/>
                </a:solidFill>
              </a:rPr>
              <a:t>на участках без разделительной полосы и ограждений там, где она хорошо просматривается в обе стороны.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064"/>
          <a:stretch/>
        </p:blipFill>
        <p:spPr>
          <a:xfrm>
            <a:off x="1747887" y="3755335"/>
            <a:ext cx="5648226" cy="3083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706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В местах, где движение регулируется, пешеходы должны руководствоваться </a:t>
            </a:r>
            <a:r>
              <a:rPr lang="ru-RU" sz="3000" dirty="0">
                <a:solidFill>
                  <a:srgbClr val="FF0000"/>
                </a:solidFill>
              </a:rPr>
              <a:t>сигналами регулировщика</a:t>
            </a:r>
            <a:r>
              <a:rPr lang="ru-RU" sz="3000" dirty="0">
                <a:solidFill>
                  <a:srgbClr val="174090"/>
                </a:solidFill>
              </a:rPr>
              <a:t> или </a:t>
            </a:r>
            <a:r>
              <a:rPr lang="ru-RU" sz="3000" dirty="0">
                <a:solidFill>
                  <a:srgbClr val="FF0000"/>
                </a:solidFill>
              </a:rPr>
              <a:t>пешеходного светофора</a:t>
            </a:r>
            <a:r>
              <a:rPr lang="ru-RU" sz="3000" dirty="0">
                <a:solidFill>
                  <a:srgbClr val="174090"/>
                </a:solidFill>
              </a:rPr>
              <a:t>, а при его отсутствии - транспортного светофора.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6099" y="3376042"/>
            <a:ext cx="1711801" cy="348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4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На пешеходных переходах пешеходы могут выходить на проезжую часть (трамвайные пути) после того, как оценят расстояние до приближающихся транспортных средств, их скорость и убедятся, что переход будет для них безопасен.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6125"/>
            <a:ext cx="9144000" cy="35718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516216" y="6597352"/>
            <a:ext cx="2627784" cy="260648"/>
          </a:xfrm>
          <a:prstGeom prst="rect">
            <a:avLst/>
          </a:prstGeom>
          <a:solidFill>
            <a:srgbClr val="CED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27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Выйдя на проезжую часть (трамвайные пути), пешеходы не должны задерживаться или </a:t>
            </a:r>
            <a:r>
              <a:rPr lang="ru-RU" sz="3000" dirty="0" smtClean="0">
                <a:solidFill>
                  <a:srgbClr val="174090"/>
                </a:solidFill>
              </a:rPr>
              <a:t>останавливаться. </a:t>
            </a:r>
            <a:r>
              <a:rPr lang="ru-RU" sz="3000" dirty="0">
                <a:solidFill>
                  <a:srgbClr val="174090"/>
                </a:solidFill>
              </a:rPr>
              <a:t>Пешеходы, не успевшие закончить переход, должны остановиться на </a:t>
            </a:r>
            <a:r>
              <a:rPr lang="ru-RU" sz="3000" dirty="0">
                <a:solidFill>
                  <a:srgbClr val="FF0000"/>
                </a:solidFill>
              </a:rPr>
              <a:t>островке безопасности</a:t>
            </a:r>
            <a:r>
              <a:rPr lang="ru-RU" sz="3000" dirty="0">
                <a:solidFill>
                  <a:srgbClr val="174090"/>
                </a:solidFill>
              </a:rPr>
              <a:t> или на линии, разделяющей транспортные потоки противоположных направлений.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1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4217157"/>
            <a:ext cx="5328592" cy="26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40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При приближении транспортных средств с включенным проблесковым маячком синего цвета (синего и красного цветов) и специальным звуковым сигналом пешеходы обязаны воздержаться от перехода дороги, а пешеходы, находящиеся на проезжей </a:t>
            </a:r>
            <a:r>
              <a:rPr lang="ru-RU" sz="3000" dirty="0" smtClean="0">
                <a:solidFill>
                  <a:srgbClr val="174090"/>
                </a:solidFill>
              </a:rPr>
              <a:t>части, </a:t>
            </a:r>
            <a:r>
              <a:rPr lang="ru-RU" sz="3000" dirty="0">
                <a:solidFill>
                  <a:srgbClr val="174090"/>
                </a:solidFill>
              </a:rPr>
              <a:t>должны незамедлительно освободить проезжую </a:t>
            </a:r>
            <a:r>
              <a:rPr lang="ru-RU" sz="3000" dirty="0" smtClean="0">
                <a:solidFill>
                  <a:srgbClr val="174090"/>
                </a:solidFill>
              </a:rPr>
              <a:t>часть.</a:t>
            </a:r>
            <a:endParaRPr lang="ru-RU" sz="3000" dirty="0">
              <a:solidFill>
                <a:srgbClr val="17409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725" y="4650567"/>
            <a:ext cx="74485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5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В жилой зоне, то есть на территории, въезды на которую и выезды с которой обозначены знаками 5.21 и 5.22, и дворовой территории движение пешеходов разрешается как по тротуарам, так и по проезжей части. В жилой зоне пешеходы имеют преимущество, однако они не должны создавать необоснованные помехи для движения транспортных средств.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4437112"/>
            <a:ext cx="2791889" cy="24931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2746" y="4429778"/>
            <a:ext cx="2808312" cy="250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2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Ожидать маршрутное транспортное средство и такси разрешается только на приподнятых над проезжей частью посадочных площадках, а при их отсутствии - на тротуаре или обочине.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2" t="14517" r="3490" b="3674"/>
          <a:stretch/>
        </p:blipFill>
        <p:spPr>
          <a:xfrm>
            <a:off x="1871700" y="3340834"/>
            <a:ext cx="5400600" cy="3501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943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Пешеход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Пешеход</a:t>
            </a:r>
            <a:r>
              <a:rPr lang="ru-RU" sz="3000" dirty="0" smtClean="0">
                <a:solidFill>
                  <a:srgbClr val="174090"/>
                </a:solidFill>
              </a:rPr>
              <a:t> </a:t>
            </a:r>
            <a:r>
              <a:rPr lang="ru-RU" sz="3000" dirty="0">
                <a:solidFill>
                  <a:srgbClr val="174090"/>
                </a:solidFill>
              </a:rPr>
              <a:t>– лицо, находящееся вне транспортного средства на дороге либо на пешеходной или велопешеходной дорожке и не производящее на них работу. К пешеходам приравниваются лица, передвигающиеся в инвалидных колясках, ведущие велосипед, мопед, мотоцикл, везущие санки, тележку, детскую или инвалидную </a:t>
            </a:r>
            <a:r>
              <a:rPr lang="ru-RU" sz="3000" dirty="0" smtClean="0">
                <a:solidFill>
                  <a:srgbClr val="174090"/>
                </a:solidFill>
              </a:rPr>
              <a:t>коляску</a:t>
            </a:r>
            <a:r>
              <a:rPr lang="ru-RU" sz="3000" dirty="0">
                <a:solidFill>
                  <a:srgbClr val="174090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879" b="100000" l="20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017" y="3266463"/>
            <a:ext cx="6367973" cy="359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В местах остановок маршрутных транспортных средств, не оборудованных приподнятыми посадочными площадками, разрешается выходить на проезжую часть для посадки в транспортное средство лишь после его остановки.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" t="14698" r="2753" b="4464"/>
          <a:stretch/>
        </p:blipFill>
        <p:spPr>
          <a:xfrm>
            <a:off x="2195736" y="3736242"/>
            <a:ext cx="4824536" cy="3121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511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При неблагоприятных погодных условиях пешеходам нужно быть предельно внимательными! Если на улице дождь или туман – видимость водителя ухудшается в несколько раз. </a:t>
            </a:r>
            <a:r>
              <a:rPr lang="ru-RU" sz="3000" dirty="0" smtClean="0">
                <a:solidFill>
                  <a:srgbClr val="174090"/>
                </a:solidFill>
              </a:rPr>
              <a:t>Расстояние</a:t>
            </a:r>
            <a:r>
              <a:rPr lang="ru-RU" sz="3000" dirty="0">
                <a:solidFill>
                  <a:srgbClr val="174090"/>
                </a:solidFill>
              </a:rPr>
              <a:t>, нужное для остановки автомобиля, на мокрой от дождя дороге увеличивается.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889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4140433"/>
            <a:ext cx="4026024" cy="271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5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3758" y="3952123"/>
            <a:ext cx="4428492" cy="2905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Ответственность пешеходов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i="1" dirty="0">
                <a:solidFill>
                  <a:srgbClr val="174090"/>
                </a:solidFill>
              </a:rPr>
              <a:t>Статья 12.29 </a:t>
            </a:r>
            <a:r>
              <a:rPr lang="ru-RU" sz="3000" i="1" dirty="0" smtClean="0">
                <a:solidFill>
                  <a:srgbClr val="174090"/>
                </a:solidFill>
              </a:rPr>
              <a:t>Кодекса </a:t>
            </a:r>
            <a:r>
              <a:rPr lang="ru-RU" sz="3000" i="1" dirty="0">
                <a:solidFill>
                  <a:srgbClr val="174090"/>
                </a:solidFill>
              </a:rPr>
              <a:t>Российской Федерации об </a:t>
            </a:r>
            <a:r>
              <a:rPr lang="ru-RU" sz="3000" i="1" dirty="0" smtClean="0">
                <a:solidFill>
                  <a:srgbClr val="174090"/>
                </a:solidFill>
              </a:rPr>
              <a:t>административных правонарушениях.</a:t>
            </a:r>
          </a:p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Нарушение пешеходом или пассажиром транспортного средства Правил дорожного движения </a:t>
            </a:r>
            <a:r>
              <a:rPr lang="ru-RU" sz="3000" dirty="0" smtClean="0">
                <a:solidFill>
                  <a:srgbClr val="174090"/>
                </a:solidFill>
              </a:rPr>
              <a:t>- влечет </a:t>
            </a:r>
            <a:r>
              <a:rPr lang="ru-RU" sz="3000" dirty="0">
                <a:solidFill>
                  <a:srgbClr val="174090"/>
                </a:solidFill>
              </a:rPr>
              <a:t>предупреждение или наложение административного штрафа в размере </a:t>
            </a:r>
            <a:r>
              <a:rPr lang="ru-RU" sz="3000" dirty="0">
                <a:solidFill>
                  <a:srgbClr val="FF0000"/>
                </a:solidFill>
              </a:rPr>
              <a:t>пятисот рублей</a:t>
            </a:r>
            <a:r>
              <a:rPr lang="ru-RU" sz="3000" dirty="0">
                <a:solidFill>
                  <a:srgbClr val="17409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768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Ответственность пешеходов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i="1" dirty="0">
                <a:solidFill>
                  <a:srgbClr val="174090"/>
                </a:solidFill>
              </a:rPr>
              <a:t>Статья </a:t>
            </a:r>
            <a:r>
              <a:rPr lang="ru-RU" sz="3000" i="1" dirty="0" smtClean="0">
                <a:solidFill>
                  <a:srgbClr val="174090"/>
                </a:solidFill>
              </a:rPr>
              <a:t>12.30 Кодекса </a:t>
            </a:r>
            <a:r>
              <a:rPr lang="ru-RU" sz="3000" i="1" dirty="0">
                <a:solidFill>
                  <a:srgbClr val="174090"/>
                </a:solidFill>
              </a:rPr>
              <a:t>Российской Федерации об </a:t>
            </a:r>
            <a:r>
              <a:rPr lang="ru-RU" sz="3000" i="1" dirty="0" smtClean="0">
                <a:solidFill>
                  <a:srgbClr val="174090"/>
                </a:solidFill>
              </a:rPr>
              <a:t>административных правонарушениях.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174090"/>
                </a:solidFill>
              </a:rPr>
              <a:t>1. Нарушение </a:t>
            </a:r>
            <a:r>
              <a:rPr lang="ru-RU" sz="3000" dirty="0">
                <a:solidFill>
                  <a:srgbClr val="174090"/>
                </a:solidFill>
              </a:rPr>
              <a:t>Правил дорожного движения пешеходом, пассажиром транспортного </a:t>
            </a:r>
            <a:r>
              <a:rPr lang="ru-RU" sz="3000" dirty="0" smtClean="0">
                <a:solidFill>
                  <a:srgbClr val="174090"/>
                </a:solidFill>
              </a:rPr>
              <a:t>средства, повлекшее </a:t>
            </a:r>
            <a:r>
              <a:rPr lang="ru-RU" sz="3000" dirty="0">
                <a:solidFill>
                  <a:srgbClr val="174090"/>
                </a:solidFill>
              </a:rPr>
              <a:t>создание помех в движении транспортных средств, </a:t>
            </a:r>
            <a:r>
              <a:rPr lang="ru-RU" sz="3000" dirty="0" smtClean="0">
                <a:solidFill>
                  <a:srgbClr val="174090"/>
                </a:solidFill>
              </a:rPr>
              <a:t>- влечет </a:t>
            </a:r>
            <a:r>
              <a:rPr lang="ru-RU" sz="3000" dirty="0">
                <a:solidFill>
                  <a:srgbClr val="174090"/>
                </a:solidFill>
              </a:rPr>
              <a:t>наложение административного штрафа в размере </a:t>
            </a:r>
            <a:r>
              <a:rPr lang="ru-RU" sz="3000" dirty="0">
                <a:solidFill>
                  <a:srgbClr val="FF0000"/>
                </a:solidFill>
              </a:rPr>
              <a:t>одной тысячи рублей</a:t>
            </a:r>
            <a:r>
              <a:rPr lang="ru-RU" sz="3000" dirty="0">
                <a:solidFill>
                  <a:srgbClr val="174090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4437112"/>
            <a:ext cx="5544616" cy="295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1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Ответственность пешеходов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i="1" dirty="0">
                <a:solidFill>
                  <a:srgbClr val="174090"/>
                </a:solidFill>
              </a:rPr>
              <a:t>Статья </a:t>
            </a:r>
            <a:r>
              <a:rPr lang="ru-RU" sz="3000" i="1" dirty="0" smtClean="0">
                <a:solidFill>
                  <a:srgbClr val="174090"/>
                </a:solidFill>
              </a:rPr>
              <a:t>12.30 Кодекса </a:t>
            </a:r>
            <a:r>
              <a:rPr lang="ru-RU" sz="3000" i="1" dirty="0">
                <a:solidFill>
                  <a:srgbClr val="174090"/>
                </a:solidFill>
              </a:rPr>
              <a:t>Российской Федерации об </a:t>
            </a:r>
            <a:r>
              <a:rPr lang="ru-RU" sz="3000" i="1" dirty="0" smtClean="0">
                <a:solidFill>
                  <a:srgbClr val="174090"/>
                </a:solidFill>
              </a:rPr>
              <a:t>административных правонарушениях.</a:t>
            </a:r>
          </a:p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2. Нарушение Правил дорожного движения пешеходом, пассажиром транспортного </a:t>
            </a:r>
            <a:r>
              <a:rPr lang="ru-RU" sz="3000" dirty="0" smtClean="0">
                <a:solidFill>
                  <a:srgbClr val="174090"/>
                </a:solidFill>
              </a:rPr>
              <a:t>средства, </a:t>
            </a:r>
            <a:r>
              <a:rPr lang="ru-RU" sz="3000" dirty="0">
                <a:solidFill>
                  <a:srgbClr val="174090"/>
                </a:solidFill>
              </a:rPr>
              <a:t>повлекшее по неосторожности причинение легкого или средней тяжести вреда здоровью потерпевшего, </a:t>
            </a:r>
            <a:r>
              <a:rPr lang="ru-RU" sz="3000" dirty="0" smtClean="0">
                <a:solidFill>
                  <a:srgbClr val="174090"/>
                </a:solidFill>
              </a:rPr>
              <a:t>- влечет </a:t>
            </a:r>
            <a:r>
              <a:rPr lang="ru-RU" sz="3000" dirty="0">
                <a:solidFill>
                  <a:srgbClr val="174090"/>
                </a:solidFill>
              </a:rPr>
              <a:t>наложение административного штрафа в размере </a:t>
            </a:r>
            <a:r>
              <a:rPr lang="ru-RU" sz="3000" dirty="0">
                <a:solidFill>
                  <a:srgbClr val="FF0000"/>
                </a:solidFill>
              </a:rPr>
              <a:t>от одной тысячи </a:t>
            </a:r>
            <a:r>
              <a:rPr lang="ru-RU" sz="3000" dirty="0">
                <a:solidFill>
                  <a:srgbClr val="174090"/>
                </a:solidFill>
              </a:rPr>
              <a:t>до</a:t>
            </a:r>
            <a:r>
              <a:rPr lang="ru-RU" sz="3000" dirty="0">
                <a:solidFill>
                  <a:srgbClr val="FF0000"/>
                </a:solidFill>
              </a:rPr>
              <a:t> одной тысячи пятисот рублей</a:t>
            </a:r>
            <a:r>
              <a:rPr lang="ru-RU" sz="3000" dirty="0">
                <a:solidFill>
                  <a:srgbClr val="174090"/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9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962"/>
          <a:stretch/>
        </p:blipFill>
        <p:spPr>
          <a:xfrm>
            <a:off x="2699792" y="4755821"/>
            <a:ext cx="3335289" cy="210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9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74090"/>
                </a:solidFill>
                <a:latin typeface="+mn-lt"/>
              </a:rPr>
              <a:t>Помните!</a:t>
            </a:r>
            <a:endParaRPr lang="ru-RU" sz="4000" b="1" dirty="0">
              <a:solidFill>
                <a:srgbClr val="17409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b="1" dirty="0">
                <a:solidFill>
                  <a:srgbClr val="174090"/>
                </a:solidFill>
              </a:rPr>
              <a:t>О</a:t>
            </a:r>
            <a:r>
              <a:rPr lang="ru-RU" sz="3000" b="1" dirty="0" smtClean="0">
                <a:solidFill>
                  <a:srgbClr val="174090"/>
                </a:solidFill>
              </a:rPr>
              <a:t>т вашей </a:t>
            </a:r>
            <a:r>
              <a:rPr lang="ru-RU" sz="3000" b="1" dirty="0">
                <a:solidFill>
                  <a:srgbClr val="174090"/>
                </a:solidFill>
              </a:rPr>
              <a:t>дисциплины на дороге зависит </a:t>
            </a:r>
            <a:r>
              <a:rPr lang="ru-RU" sz="3000" b="1" dirty="0" smtClean="0">
                <a:solidFill>
                  <a:srgbClr val="174090"/>
                </a:solidFill>
              </a:rPr>
              <a:t>ваша </a:t>
            </a:r>
            <a:r>
              <a:rPr lang="ru-RU" sz="3000" b="1" dirty="0">
                <a:solidFill>
                  <a:srgbClr val="174090"/>
                </a:solidFill>
              </a:rPr>
              <a:t>безопасность и безопасность окружающих </a:t>
            </a:r>
            <a:r>
              <a:rPr lang="ru-RU" sz="3000" b="1" dirty="0" smtClean="0">
                <a:solidFill>
                  <a:srgbClr val="174090"/>
                </a:solidFill>
              </a:rPr>
              <a:t>            вас </a:t>
            </a:r>
            <a:r>
              <a:rPr lang="ru-RU" sz="3000" b="1" dirty="0">
                <a:solidFill>
                  <a:srgbClr val="174090"/>
                </a:solidFill>
              </a:rPr>
              <a:t>людей!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5228" y="2647004"/>
            <a:ext cx="5433543" cy="4210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634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9163531" cy="426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3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Пешеходы должны двигаться по тротуарам, пешеходным дорожкам, велопешеходным дорожкам, а при их отсутствии - по обочинам.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43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31" y="1094521"/>
            <a:ext cx="9187267" cy="576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05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Пешеходы, перевозящие или переносящие громоздкие предметы, а также лица, передвигающиеся в инвалидных колясках, могут двигаться по краю проезжей части, если их движение по тротуарам или обочинам создает помехи для других пешеходов.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417" b="80972" l="62292" r="85625"/>
                    </a14:imgEffect>
                  </a14:imgLayer>
                </a14:imgProps>
              </a:ext>
            </a:extLst>
          </a:blip>
          <a:srcRect l="59450" t="46850" r="11413" b="17451"/>
          <a:stretch/>
        </p:blipFill>
        <p:spPr>
          <a:xfrm>
            <a:off x="4355976" y="3995777"/>
            <a:ext cx="3086405" cy="28361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285" b="96365" l="15901" r="32912"/>
                    </a14:imgEffect>
                  </a14:imgLayer>
                </a14:imgProps>
              </a:ext>
            </a:extLst>
          </a:blip>
          <a:srcRect l="13775" t="63650" r="64962"/>
          <a:stretch/>
        </p:blipFill>
        <p:spPr>
          <a:xfrm>
            <a:off x="1635740" y="4077072"/>
            <a:ext cx="2252241" cy="288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83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При отсутствии тротуаров, пешеходных дорожек или обочин, а также в случае невозможности двигаться по ним пешеходы могут двигаться по велосипедной дорожке или идти в один ряд по краю проезжей части (на дорогах с разделительной полосой - по внешнему краю проезжей части).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53"/>
          <a:stretch/>
        </p:blipFill>
        <p:spPr>
          <a:xfrm>
            <a:off x="2267744" y="4130959"/>
            <a:ext cx="4320480" cy="2727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391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198" b="99640" l="0" r="9987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560" y="1601646"/>
            <a:ext cx="7620000" cy="52863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При движении по краю проезжей части пешеходы должны идти </a:t>
            </a:r>
            <a:r>
              <a:rPr lang="ru-RU" sz="3000" dirty="0">
                <a:solidFill>
                  <a:srgbClr val="FF0000"/>
                </a:solidFill>
              </a:rPr>
              <a:t>навстречу движению транспортных средств</a:t>
            </a:r>
            <a:r>
              <a:rPr lang="ru-RU" sz="3000" dirty="0">
                <a:solidFill>
                  <a:srgbClr val="17409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3106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Лица, передвигающиеся в инвалидных колясках, ведущие мотоцикл, мопед, велосипед, средство индивидуальной мобильности, в этих случаях должны следовать </a:t>
            </a:r>
            <a:r>
              <a:rPr lang="ru-RU" sz="3000" dirty="0">
                <a:solidFill>
                  <a:srgbClr val="FF0000"/>
                </a:solidFill>
              </a:rPr>
              <a:t>по ходу движения транспортных средств</a:t>
            </a:r>
            <a:r>
              <a:rPr lang="ru-RU" sz="3000" dirty="0">
                <a:solidFill>
                  <a:srgbClr val="174090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25" t="11150" r="10625" b="4851"/>
          <a:stretch/>
        </p:blipFill>
        <p:spPr>
          <a:xfrm>
            <a:off x="2411760" y="3399858"/>
            <a:ext cx="432048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41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174090"/>
                </a:solidFill>
              </a:rPr>
              <a:t>При переходе дороги и движении по обочинам или краю проезжей части в темное время суток или в условиях недостаточной видимости пешеходам рекомендуется, а вне населенных пунктов пешеходы обязаны иметь при себе </a:t>
            </a:r>
            <a:r>
              <a:rPr lang="ru-RU" sz="3000" dirty="0">
                <a:solidFill>
                  <a:srgbClr val="FF0000"/>
                </a:solidFill>
              </a:rPr>
              <a:t>предметы со световозвращающими элементами</a:t>
            </a:r>
            <a:r>
              <a:rPr lang="ru-RU" sz="3000" dirty="0">
                <a:solidFill>
                  <a:srgbClr val="174090"/>
                </a:solidFill>
              </a:rPr>
              <a:t> и обеспечивать видимость этих предметов водителями транспортных средств.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583" b="84722" l="5859" r="94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04" t="13250" r="5704" b="15351"/>
          <a:stretch/>
        </p:blipFill>
        <p:spPr>
          <a:xfrm>
            <a:off x="3974130" y="4509120"/>
            <a:ext cx="5169870" cy="234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6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74090"/>
                </a:solidFill>
                <a:latin typeface="+mn-lt"/>
              </a:rPr>
              <a:t>Обязанности пешеходов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64" y="980728"/>
            <a:ext cx="8543472" cy="5705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691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fd51dbc90a3f8217e2711ee16dbfc146b089d7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</TotalTime>
  <Words>851</Words>
  <Application>Microsoft Office PowerPoint</Application>
  <PresentationFormat>Экран (4:3)</PresentationFormat>
  <Paragraphs>56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Arial</vt:lpstr>
      <vt:lpstr>Calibri</vt:lpstr>
      <vt:lpstr>Тема Office</vt:lpstr>
      <vt:lpstr>Безопасность пешехода</vt:lpstr>
      <vt:lpstr>Пешеход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Обязанности пешеходов</vt:lpstr>
      <vt:lpstr>Ответственность пешеходов </vt:lpstr>
      <vt:lpstr>Ответственность пешеходов </vt:lpstr>
      <vt:lpstr>Ответственность пешеходов </vt:lpstr>
      <vt:lpstr>Помните!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Абстрактные синие волнистые фигуры</dc:title>
  <dc:creator>obstinate</dc:creator>
  <dc:description>Шаблон презентации с сайта https://presentation-creation.ru/</dc:description>
  <cp:lastModifiedBy>admin</cp:lastModifiedBy>
  <cp:revision>798</cp:revision>
  <dcterms:created xsi:type="dcterms:W3CDTF">2018-02-25T09:09:03Z</dcterms:created>
  <dcterms:modified xsi:type="dcterms:W3CDTF">2023-11-07T12:04:10Z</dcterms:modified>
</cp:coreProperties>
</file>